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61" r:id="rId5"/>
    <p:sldId id="346" r:id="rId6"/>
    <p:sldId id="278" r:id="rId7"/>
    <p:sldId id="262" r:id="rId8"/>
    <p:sldId id="263" r:id="rId9"/>
    <p:sldId id="277" r:id="rId10"/>
    <p:sldId id="345" r:id="rId11"/>
    <p:sldId id="264" r:id="rId12"/>
    <p:sldId id="276" r:id="rId13"/>
    <p:sldId id="291" r:id="rId14"/>
    <p:sldId id="286" r:id="rId15"/>
    <p:sldId id="287" r:id="rId16"/>
    <p:sldId id="295" r:id="rId17"/>
    <p:sldId id="296" r:id="rId18"/>
    <p:sldId id="303" r:id="rId19"/>
    <p:sldId id="304" r:id="rId20"/>
    <p:sldId id="305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  <p:sldId id="328" r:id="rId30"/>
    <p:sldId id="330" r:id="rId31"/>
    <p:sldId id="333" r:id="rId32"/>
    <p:sldId id="334" r:id="rId33"/>
    <p:sldId id="335" r:id="rId34"/>
    <p:sldId id="336" r:id="rId35"/>
    <p:sldId id="342" r:id="rId36"/>
    <p:sldId id="339" r:id="rId37"/>
    <p:sldId id="338" r:id="rId38"/>
    <p:sldId id="343" r:id="rId39"/>
    <p:sldId id="32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C4CD0-B333-4DE2-B168-9FDC0225B91F}" v="3" dt="2021-09-17T06:54:21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0" autoAdjust="0"/>
    <p:restoredTop sz="94619" autoAdjust="0"/>
  </p:normalViewPr>
  <p:slideViewPr>
    <p:cSldViewPr snapToGrid="0">
      <p:cViewPr varScale="1">
        <p:scale>
          <a:sx n="87" d="100"/>
          <a:sy n="87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ik@edu.unisbank.ac.id" TargetMode="External"/><Relationship Id="rId7" Type="http://schemas.openxmlformats.org/officeDocument/2006/relationships/image" Target="../media/image36.sv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5E18D4A-3C8C-4645-8924-6C6FC9B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" t="24350" r="2973" b="32074"/>
          <a:stretch/>
        </p:blipFill>
        <p:spPr>
          <a:xfrm>
            <a:off x="240280" y="861080"/>
            <a:ext cx="7696201" cy="27813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1423099"/>
            <a:ext cx="3144774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i="0" kern="1200" cap="none" spc="0" baseline="0" dirty="0">
                <a:effectLst/>
                <a:latin typeface="+mj-lt"/>
                <a:ea typeface="+mn-ea"/>
                <a:cs typeface="+mn-cs"/>
              </a:rPr>
              <a:t>E-Learning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0AA67-651E-4389-830E-0F4AF01A6A37}"/>
              </a:ext>
            </a:extLst>
          </p:cNvPr>
          <p:cNvSpPr txBox="1"/>
          <p:nvPr/>
        </p:nvSpPr>
        <p:spPr>
          <a:xfrm>
            <a:off x="8477250" y="3124200"/>
            <a:ext cx="3144774" cy="277368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100" b="1" kern="1200" dirty="0">
                <a:latin typeface="+mn-lt"/>
                <a:ea typeface="+mn-ea"/>
                <a:cs typeface="+mn-cs"/>
              </a:rPr>
              <a:t>E-Learning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Universitas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Stikubank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Semarang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adalah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media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pembelajaran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jarak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jauh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(distance Learning) yang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memanfaatkan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teknologi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komputer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dan internet yang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digunakan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untuk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memudahkan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mahasiswa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dan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dosen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dalam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proses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belajar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mengajar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. E-Learning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Universitas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Stikubank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Semarang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dibuat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agar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dapat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meningkatkan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efektifitas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dan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kualitas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komunikasi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pembelajaran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yang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memungkinkan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pembelajar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untuk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belajar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mendapatkan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informasi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dari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dosen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mengunduh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materi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mengunggah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tugas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dan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mengetahui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nilai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yang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diberikan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dosen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melalui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komputer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di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tempat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mereka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 </a:t>
            </a:r>
            <a:r>
              <a:rPr lang="en-US" sz="1100" b="1" kern="1200" dirty="0" err="1">
                <a:latin typeface="+mn-lt"/>
                <a:ea typeface="+mn-ea"/>
                <a:cs typeface="+mn-cs"/>
              </a:rPr>
              <a:t>masing-masing</a:t>
            </a:r>
            <a:r>
              <a:rPr lang="en-US" sz="1100" b="1" kern="1200" dirty="0">
                <a:latin typeface="+mn-lt"/>
                <a:ea typeface="+mn-ea"/>
                <a:cs typeface="+mn-cs"/>
              </a:rPr>
              <a:t>.</a:t>
            </a:r>
          </a:p>
          <a:p>
            <a:pPr>
              <a:spcBef>
                <a:spcPts val="800"/>
              </a:spcBef>
              <a:buClr>
                <a:schemeClr val="tx1">
                  <a:lumMod val="85000"/>
                  <a:lumOff val="15000"/>
                </a:schemeClr>
              </a:buClr>
            </a:pPr>
            <a:endParaRPr lang="en-US" sz="11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BABFB-4757-404A-B33B-D441236AC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2" r="3" b="12649"/>
          <a:stretch/>
        </p:blipFill>
        <p:spPr>
          <a:xfrm>
            <a:off x="2119012" y="2730500"/>
            <a:ext cx="3938735" cy="3266420"/>
          </a:xfrm>
          <a:prstGeom prst="rect">
            <a:avLst/>
          </a:prstGeom>
          <a:noFill/>
        </p:spPr>
      </p:pic>
      <p:pic>
        <p:nvPicPr>
          <p:cNvPr id="12" name="Picture 11" descr="A picture containing window, graffiti&#10;&#10;Description automatically generated">
            <a:extLst>
              <a:ext uri="{FF2B5EF4-FFF2-40B4-BE49-F238E27FC236}">
                <a16:creationId xmlns:a16="http://schemas.microsoft.com/office/drawing/2014/main" id="{3CF9CC0A-1846-44B0-B35D-49F69C185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314" y="643735"/>
            <a:ext cx="1338646" cy="1652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3740C4-9FAE-47A7-8EEC-00C3E1EA2416}"/>
              </a:ext>
            </a:extLst>
          </p:cNvPr>
          <p:cNvSpPr txBox="1"/>
          <p:nvPr/>
        </p:nvSpPr>
        <p:spPr>
          <a:xfrm>
            <a:off x="2620672" y="5996920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/>
              <a:t>elearning.unisbank.ac.id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9488C-B5C8-49A6-9E89-29BF1E1B1094}"/>
              </a:ext>
            </a:extLst>
          </p:cNvPr>
          <p:cNvSpPr txBox="1"/>
          <p:nvPr/>
        </p:nvSpPr>
        <p:spPr>
          <a:xfrm>
            <a:off x="5956306" y="302515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Mahasiswa</a:t>
            </a:r>
            <a:endParaRPr lang="en-ID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72EC9-BAC5-45DD-A9C2-EE4D00ABFED0}"/>
              </a:ext>
            </a:extLst>
          </p:cNvPr>
          <p:cNvSpPr txBox="1"/>
          <p:nvPr/>
        </p:nvSpPr>
        <p:spPr>
          <a:xfrm>
            <a:off x="820200" y="302515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/>
              <a:t>Panduan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3039-40DD-4DC4-9141-577BADCD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28066"/>
          </a:xfrm>
        </p:spPr>
        <p:txBody>
          <a:bodyPr>
            <a:normAutofit/>
          </a:bodyPr>
          <a:lstStyle/>
          <a:p>
            <a:r>
              <a:rPr lang="en-ID" sz="2500" b="1" dirty="0" err="1"/>
              <a:t>Tugas</a:t>
            </a:r>
            <a:r>
              <a:rPr lang="en-ID" sz="2500" b="1" dirty="0"/>
              <a:t> </a:t>
            </a:r>
            <a:r>
              <a:rPr lang="en-ID" sz="2500" b="1" dirty="0" err="1"/>
              <a:t>Baru</a:t>
            </a:r>
            <a:r>
              <a:rPr lang="en-ID" sz="2500" b="1" dirty="0"/>
              <a:t> </a:t>
            </a:r>
            <a:r>
              <a:rPr lang="en-ID" sz="2500" b="1" dirty="0" err="1"/>
              <a:t>siap</a:t>
            </a:r>
            <a:r>
              <a:rPr lang="en-ID" sz="2500" b="1" dirty="0"/>
              <a:t> </a:t>
            </a:r>
            <a:r>
              <a:rPr lang="en-ID" sz="2500" b="1" dirty="0" err="1"/>
              <a:t>dikerjakan</a:t>
            </a:r>
            <a:r>
              <a:rPr lang="en-ID" sz="2500" b="1" dirty="0"/>
              <a:t> </a:t>
            </a:r>
            <a:r>
              <a:rPr lang="en-ID" sz="2500" b="1" dirty="0" err="1"/>
              <a:t>Mahasiswa</a:t>
            </a:r>
            <a:endParaRPr lang="en-ID" sz="25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DCD09-52D6-4207-9DFF-18762029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70660"/>
            <a:ext cx="8448452" cy="513768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254052-203A-4A71-858F-B3E3C53F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255" y="3753805"/>
            <a:ext cx="700645" cy="89439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824B649-DC6C-4512-B9D0-18494B30DB19}"/>
              </a:ext>
            </a:extLst>
          </p:cNvPr>
          <p:cNvSpPr/>
          <p:nvPr/>
        </p:nvSpPr>
        <p:spPr>
          <a:xfrm>
            <a:off x="3545353" y="4648200"/>
            <a:ext cx="1877547" cy="474092"/>
          </a:xfrm>
          <a:prstGeom prst="wedgeRectCallout">
            <a:avLst>
              <a:gd name="adj1" fmla="val -83961"/>
              <a:gd name="adj2" fmla="val 4265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tugas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nih</a:t>
            </a:r>
            <a:endParaRPr lang="en-ID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03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D6DF-16B0-4B0E-B428-A7917753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117" y="655561"/>
            <a:ext cx="4168239" cy="746819"/>
          </a:xfrm>
        </p:spPr>
        <p:txBody>
          <a:bodyPr>
            <a:normAutofit/>
          </a:bodyPr>
          <a:lstStyle/>
          <a:p>
            <a:r>
              <a:rPr lang="en-ID" sz="2000" b="1" dirty="0" err="1"/>
              <a:t>Mahasiswa</a:t>
            </a:r>
            <a:r>
              <a:rPr lang="en-ID" sz="2000" b="1" dirty="0"/>
              <a:t> </a:t>
            </a:r>
            <a:r>
              <a:rPr lang="en-ID" sz="2000" b="1" dirty="0" err="1"/>
              <a:t>Mengerjakan</a:t>
            </a:r>
            <a:r>
              <a:rPr lang="en-ID" sz="2000" b="1" dirty="0"/>
              <a:t> </a:t>
            </a:r>
            <a:r>
              <a:rPr lang="en-ID" sz="2000" b="1" dirty="0" err="1"/>
              <a:t>Tugas</a:t>
            </a:r>
            <a:endParaRPr lang="en-ID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AF922-A843-418A-9DB0-6ADC65E27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36"/>
          <a:stretch/>
        </p:blipFill>
        <p:spPr>
          <a:xfrm>
            <a:off x="760527" y="655561"/>
            <a:ext cx="6799590" cy="52370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F60C461-4B19-4362-9C10-19DDDD220361}"/>
              </a:ext>
            </a:extLst>
          </p:cNvPr>
          <p:cNvSpPr/>
          <p:nvPr/>
        </p:nvSpPr>
        <p:spPr>
          <a:xfrm>
            <a:off x="3554743" y="5292129"/>
            <a:ext cx="1494844" cy="44043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025694B-8012-4CF8-B638-5727330E1FF9}"/>
              </a:ext>
            </a:extLst>
          </p:cNvPr>
          <p:cNvSpPr/>
          <p:nvPr/>
        </p:nvSpPr>
        <p:spPr>
          <a:xfrm>
            <a:off x="5994614" y="4032477"/>
            <a:ext cx="3374418" cy="1268008"/>
          </a:xfrm>
          <a:prstGeom prst="wedgeRectCallout">
            <a:avLst>
              <a:gd name="adj1" fmla="val -84450"/>
              <a:gd name="adj2" fmla="val 64901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mengumpulkan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tugas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berupa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file, 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Tambahkan</a:t>
            </a:r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Pengajuan</a:t>
            </a:r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Tugas</a:t>
            </a:r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Laporan</a:t>
            </a:r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279E592-07DC-43F5-92EB-92672517008B}"/>
              </a:ext>
            </a:extLst>
          </p:cNvPr>
          <p:cNvSpPr/>
          <p:nvPr/>
        </p:nvSpPr>
        <p:spPr>
          <a:xfrm>
            <a:off x="5864237" y="2355679"/>
            <a:ext cx="2408117" cy="918391"/>
          </a:xfrm>
          <a:prstGeom prst="wedgeRectCallout">
            <a:avLst>
              <a:gd name="adj1" fmla="val -78639"/>
              <a:gd name="adj2" fmla="val 6726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Baca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instruksi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tugasnya</a:t>
            </a:r>
            <a:endParaRPr lang="en-ID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B44A07-23C2-4C5D-822B-6666E51A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59" y="2747278"/>
            <a:ext cx="1006790" cy="12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1438-728B-4394-9A99-A14619EC0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b="1" dirty="0" err="1"/>
              <a:t>Mahasiswa</a:t>
            </a:r>
            <a:r>
              <a:rPr lang="en-ID" sz="3600" b="1" dirty="0"/>
              <a:t> </a:t>
            </a:r>
            <a:r>
              <a:rPr lang="en-ID" sz="3600" b="1" dirty="0" err="1"/>
              <a:t>mengumpulkan</a:t>
            </a:r>
            <a:r>
              <a:rPr lang="en-ID" sz="3600" b="1" dirty="0"/>
              <a:t> </a:t>
            </a:r>
            <a:r>
              <a:rPr lang="en-ID" sz="3600" b="1" dirty="0" err="1"/>
              <a:t>tugas</a:t>
            </a:r>
            <a:endParaRPr lang="en-ID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605C5C-2F67-4FE7-8A41-80FDB638F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565914"/>
            <a:ext cx="10058400" cy="292473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7DF048D-58FE-4DF0-B068-3759597D132C}"/>
              </a:ext>
            </a:extLst>
          </p:cNvPr>
          <p:cNvSpPr/>
          <p:nvPr/>
        </p:nvSpPr>
        <p:spPr>
          <a:xfrm>
            <a:off x="7890317" y="2819400"/>
            <a:ext cx="2599883" cy="946748"/>
          </a:xfrm>
          <a:prstGeom prst="wedgeRectCallout">
            <a:avLst>
              <a:gd name="adj1" fmla="val -57445"/>
              <a:gd name="adj2" fmla="val 12488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disini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mengunggah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berkas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(file)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377F7CE-8F2D-4ABD-B4C2-0924B6FE431B}"/>
              </a:ext>
            </a:extLst>
          </p:cNvPr>
          <p:cNvSpPr/>
          <p:nvPr/>
        </p:nvSpPr>
        <p:spPr>
          <a:xfrm>
            <a:off x="689417" y="5017275"/>
            <a:ext cx="2599883" cy="946748"/>
          </a:xfrm>
          <a:prstGeom prst="wedgeRectCallout">
            <a:avLst>
              <a:gd name="adj1" fmla="val 65653"/>
              <a:gd name="adj2" fmla="val -3071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Jangan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Lupa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Simpan</a:t>
            </a:r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Perubahan</a:t>
            </a:r>
            <a:endParaRPr lang="en-ID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E00EC6-FC64-4EBD-84C1-9E426D0E6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17" y="1872652"/>
            <a:ext cx="741656" cy="94674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E91CF7-A8E1-44C7-A5EE-9F1986905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10" y="4459571"/>
            <a:ext cx="436890" cy="55770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E4342DA-8B12-4316-8836-342393BC0F96}"/>
              </a:ext>
            </a:extLst>
          </p:cNvPr>
          <p:cNvSpPr/>
          <p:nvPr/>
        </p:nvSpPr>
        <p:spPr>
          <a:xfrm>
            <a:off x="3642018" y="4923994"/>
            <a:ext cx="1191240" cy="44043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005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7918-18BA-4E64-84E5-C5D5B20A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Mahasiswa</a:t>
            </a:r>
            <a:r>
              <a:rPr lang="en-ID" b="1" dirty="0"/>
              <a:t> </a:t>
            </a:r>
            <a:r>
              <a:rPr lang="en-ID" b="1" dirty="0" err="1"/>
              <a:t>mengumpulkan</a:t>
            </a:r>
            <a:r>
              <a:rPr lang="en-ID" b="1" dirty="0"/>
              <a:t> </a:t>
            </a:r>
            <a:r>
              <a:rPr lang="en-ID" b="1" dirty="0" err="1"/>
              <a:t>tugas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5920D-FD8B-45B0-A026-4A38B268E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A9B06-03E9-424D-A150-E27C00F6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03120"/>
            <a:ext cx="7490592" cy="4284047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6294741-8172-4155-97DF-6A686EE27117}"/>
              </a:ext>
            </a:extLst>
          </p:cNvPr>
          <p:cNvSpPr/>
          <p:nvPr/>
        </p:nvSpPr>
        <p:spPr>
          <a:xfrm>
            <a:off x="7802736" y="4027932"/>
            <a:ext cx="2599883" cy="946748"/>
          </a:xfrm>
          <a:prstGeom prst="wedgeRectCallout">
            <a:avLst>
              <a:gd name="adj1" fmla="val -95128"/>
              <a:gd name="adj2" fmla="val 2321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yang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telah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diunggah</a:t>
            </a:r>
            <a:endParaRPr lang="en-ID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66A039-13D0-45B0-9797-B5DDE3E77CCD}"/>
              </a:ext>
            </a:extLst>
          </p:cNvPr>
          <p:cNvSpPr/>
          <p:nvPr/>
        </p:nvSpPr>
        <p:spPr>
          <a:xfrm>
            <a:off x="8014513" y="5495028"/>
            <a:ext cx="2599883" cy="946748"/>
          </a:xfrm>
          <a:prstGeom prst="wedgeRectCallout">
            <a:avLst>
              <a:gd name="adj1" fmla="val -95585"/>
              <a:gd name="adj2" fmla="val -688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mengubah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 submission,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menghapus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Remove submission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E09A68-88BB-4A1E-A068-BBCC70A2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04" y="4310129"/>
            <a:ext cx="928217" cy="11848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16A5A74-D206-4B3F-A550-02F5E96C8C8E}"/>
              </a:ext>
            </a:extLst>
          </p:cNvPr>
          <p:cNvSpPr/>
          <p:nvPr/>
        </p:nvSpPr>
        <p:spPr>
          <a:xfrm>
            <a:off x="4978045" y="5574939"/>
            <a:ext cx="2004645" cy="440436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235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6605CD-1113-4403-A612-DDB8ED5A6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MENGIKUTI forum DISKUSI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6C6153-4724-4428-B1D9-A24B579D3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elearning.unisbank.ac.id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E49A945-A7B6-4BF9-A92C-DAE216E0A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7481884" y="3211146"/>
            <a:ext cx="3699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6B6EC4A-25ED-4E15-BB6C-866307A9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95765"/>
            <a:ext cx="9542834" cy="4238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F593E-493B-4435-BB6B-78F0A833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591425" cy="1033806"/>
          </a:xfrm>
        </p:spPr>
        <p:txBody>
          <a:bodyPr>
            <a:normAutofit/>
          </a:bodyPr>
          <a:lstStyle/>
          <a:p>
            <a:r>
              <a:rPr lang="en-ID" sz="2800" dirty="0" err="1"/>
              <a:t>Menyampaikan</a:t>
            </a:r>
            <a:r>
              <a:rPr lang="en-ID" sz="2800" dirty="0"/>
              <a:t> </a:t>
            </a:r>
            <a:r>
              <a:rPr lang="en-ID" sz="2800" dirty="0" err="1"/>
              <a:t>pendapat</a:t>
            </a:r>
            <a:r>
              <a:rPr lang="en-ID" sz="2800" dirty="0"/>
              <a:t>/</a:t>
            </a:r>
            <a:r>
              <a:rPr lang="en-ID" sz="2800" dirty="0" err="1"/>
              <a:t>jawaban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forum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59C4A6-B74A-4A8F-A46F-4D9198963100}"/>
              </a:ext>
            </a:extLst>
          </p:cNvPr>
          <p:cNvSpPr/>
          <p:nvPr/>
        </p:nvSpPr>
        <p:spPr>
          <a:xfrm>
            <a:off x="9003299" y="4257813"/>
            <a:ext cx="404010" cy="23705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0B1831-BA54-4C86-81D0-0F09C73E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229" y="2619375"/>
            <a:ext cx="582007" cy="74295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E00FE82-488E-443B-8FF2-928964607278}"/>
              </a:ext>
            </a:extLst>
          </p:cNvPr>
          <p:cNvSpPr/>
          <p:nvPr/>
        </p:nvSpPr>
        <p:spPr>
          <a:xfrm>
            <a:off x="7463818" y="3362325"/>
            <a:ext cx="1851424" cy="647548"/>
          </a:xfrm>
          <a:prstGeom prst="wedgeRectCallout">
            <a:avLst>
              <a:gd name="adj1" fmla="val 40867"/>
              <a:gd name="adj2" fmla="val 8957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Mahasiswa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Balas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BDC755-DA4A-480A-83C3-AEE2208B922F}"/>
              </a:ext>
            </a:extLst>
          </p:cNvPr>
          <p:cNvSpPr/>
          <p:nvPr/>
        </p:nvSpPr>
        <p:spPr>
          <a:xfrm>
            <a:off x="1304717" y="5529798"/>
            <a:ext cx="752683" cy="43130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DCD37E-9928-4249-BEDA-B89DD9DF1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08" y="4370397"/>
            <a:ext cx="582007" cy="742950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CC4A252-1429-42AC-9972-52BEA4CB83F6}"/>
              </a:ext>
            </a:extLst>
          </p:cNvPr>
          <p:cNvSpPr/>
          <p:nvPr/>
        </p:nvSpPr>
        <p:spPr>
          <a:xfrm>
            <a:off x="3205162" y="5113347"/>
            <a:ext cx="1916418" cy="832902"/>
          </a:xfrm>
          <a:prstGeom prst="wedgeRectCallout">
            <a:avLst>
              <a:gd name="adj1" fmla="val -67346"/>
              <a:gd name="adj2" fmla="val -5861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Sampaikan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pendapat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jawaban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lalu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Sampaikan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88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CAB2-8955-4CEE-9879-EEB3E978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686425" cy="519456"/>
          </a:xfrm>
        </p:spPr>
        <p:txBody>
          <a:bodyPr>
            <a:normAutofit/>
          </a:bodyPr>
          <a:lstStyle/>
          <a:p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diskusi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forum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141ABC-FCDF-4AE1-A549-C756F7F4B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1293813"/>
            <a:ext cx="10316927" cy="4173537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D67255B9-4A52-4AC2-A32F-933EAFF2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063" y="2302061"/>
            <a:ext cx="634627" cy="634627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8E3A2D0-3A2D-42E6-90D3-4E9ECCA54F03}"/>
              </a:ext>
            </a:extLst>
          </p:cNvPr>
          <p:cNvSpPr/>
          <p:nvPr/>
        </p:nvSpPr>
        <p:spPr>
          <a:xfrm>
            <a:off x="8612966" y="2936688"/>
            <a:ext cx="2537225" cy="984623"/>
          </a:xfrm>
          <a:prstGeom prst="wedgeRectCallout">
            <a:avLst>
              <a:gd name="adj1" fmla="val 1216"/>
              <a:gd name="adj2" fmla="val 14901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Mahasiswa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saling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menyampaikan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balasan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sebuah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pertanyaan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jawaban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41BB32-AE86-4224-8976-941BBD450B1E}"/>
              </a:ext>
            </a:extLst>
          </p:cNvPr>
          <p:cNvSpPr/>
          <p:nvPr/>
        </p:nvSpPr>
        <p:spPr>
          <a:xfrm>
            <a:off x="9679574" y="5057913"/>
            <a:ext cx="404010" cy="23705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555BF4-AB55-4E5B-907B-119425DB5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138" y="2302061"/>
            <a:ext cx="497150" cy="6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4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A28A20-ED1A-4547-8E10-42E8C6C8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/>
          <a:lstStyle/>
          <a:p>
            <a:r>
              <a:rPr lang="en-US" dirty="0"/>
              <a:t>MENGERJAKAN KUIS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1D96FD3-6A91-4D3D-A9B9-B6B5152D3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/>
          <a:lstStyle/>
          <a:p>
            <a:r>
              <a:rPr lang="en-US" dirty="0"/>
              <a:t>elearning.unisbank.ac.id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4DDFD67-D8BD-4BDF-9457-387F4163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8062177" y="3559988"/>
            <a:ext cx="2893039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6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97FB-909E-4E5A-BF38-7DF644D6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753475" cy="659098"/>
          </a:xfrm>
        </p:spPr>
        <p:txBody>
          <a:bodyPr>
            <a:normAutofit/>
          </a:bodyPr>
          <a:lstStyle/>
          <a:p>
            <a:r>
              <a:rPr lang="en-ID" sz="2500" dirty="0" err="1"/>
              <a:t>Mengerjakan</a:t>
            </a:r>
            <a:r>
              <a:rPr lang="en-ID" sz="2500" dirty="0"/>
              <a:t> </a:t>
            </a:r>
            <a:r>
              <a:rPr lang="en-ID" sz="2500" dirty="0" err="1"/>
              <a:t>Kuis</a:t>
            </a:r>
            <a:endParaRPr lang="en-ID" sz="25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3ECD9-F66D-42D0-8200-5BF3DB26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458864"/>
            <a:ext cx="10058400" cy="3056053"/>
          </a:xfrm>
          <a:prstGeom prst="rect">
            <a:avLst/>
          </a:prstGeom>
        </p:spPr>
      </p:pic>
      <p:pic>
        <p:nvPicPr>
          <p:cNvPr id="6" name="Picture 5" descr="A picture containing sign&#10;&#10;Description automatically generated">
            <a:extLst>
              <a:ext uri="{FF2B5EF4-FFF2-40B4-BE49-F238E27FC236}">
                <a16:creationId xmlns:a16="http://schemas.microsoft.com/office/drawing/2014/main" id="{40ABD91E-0D10-474A-8B1E-5382C1DB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429" y="3773456"/>
            <a:ext cx="426871" cy="426871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DDFCC60-B738-43AD-ADB7-DC527CDEF9AF}"/>
              </a:ext>
            </a:extLst>
          </p:cNvPr>
          <p:cNvSpPr/>
          <p:nvPr/>
        </p:nvSpPr>
        <p:spPr>
          <a:xfrm>
            <a:off x="7385091" y="4200328"/>
            <a:ext cx="1873209" cy="666948"/>
          </a:xfrm>
          <a:prstGeom prst="wedgeRectCallout">
            <a:avLst>
              <a:gd name="adj1" fmla="val -92173"/>
              <a:gd name="adj2" fmla="val 9151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Preview quiz now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F25BD6-FB9F-40F3-B170-396FCB664DE9}"/>
              </a:ext>
            </a:extLst>
          </p:cNvPr>
          <p:cNvSpPr/>
          <p:nvPr/>
        </p:nvSpPr>
        <p:spPr>
          <a:xfrm>
            <a:off x="5516454" y="4975411"/>
            <a:ext cx="1159092" cy="26964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80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E6BA-A306-460F-98F7-A6007B1A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839200" cy="652806"/>
          </a:xfrm>
        </p:spPr>
        <p:txBody>
          <a:bodyPr>
            <a:normAutofit/>
          </a:bodyPr>
          <a:lstStyle/>
          <a:p>
            <a:r>
              <a:rPr lang="en-ID" sz="2500" dirty="0" err="1"/>
              <a:t>Mulai</a:t>
            </a:r>
            <a:r>
              <a:rPr lang="en-ID" sz="2500" dirty="0"/>
              <a:t> </a:t>
            </a:r>
            <a:r>
              <a:rPr lang="en-ID" sz="2500" dirty="0" err="1"/>
              <a:t>Mengerjakan</a:t>
            </a:r>
            <a:r>
              <a:rPr lang="en-ID" sz="2500" dirty="0"/>
              <a:t> </a:t>
            </a:r>
            <a:r>
              <a:rPr lang="en-ID" sz="2500" dirty="0" err="1"/>
              <a:t>Kuis</a:t>
            </a:r>
            <a:endParaRPr lang="en-ID" sz="2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759296-296B-4F85-834B-87804D41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50632"/>
            <a:ext cx="8745641" cy="4559643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0B7A325D-D304-4AC1-8E4C-F3AF13ED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754" y="4383154"/>
            <a:ext cx="426871" cy="42687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F342580-53D2-4309-AF6A-E0704710BF75}"/>
              </a:ext>
            </a:extLst>
          </p:cNvPr>
          <p:cNvSpPr/>
          <p:nvPr/>
        </p:nvSpPr>
        <p:spPr>
          <a:xfrm>
            <a:off x="7699416" y="4810025"/>
            <a:ext cx="1873209" cy="838299"/>
          </a:xfrm>
          <a:prstGeom prst="wedgeRectCallout">
            <a:avLst>
              <a:gd name="adj1" fmla="val -65224"/>
              <a:gd name="adj2" fmla="val 7199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Kerjakan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pertanyaan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kuis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tersebut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lalu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akhiri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Akhiri</a:t>
            </a:r>
            <a:r>
              <a:rPr lang="en-ID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usaha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3F4BDD-EE2C-4B98-81BD-9FD808E0950B}"/>
              </a:ext>
            </a:extLst>
          </p:cNvPr>
          <p:cNvSpPr/>
          <p:nvPr/>
        </p:nvSpPr>
        <p:spPr>
          <a:xfrm>
            <a:off x="6540324" y="5740627"/>
            <a:ext cx="1159092" cy="26964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03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4F288BB-58E9-48B1-9B50-C775C19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How 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F11F6D-D483-4D41-B4A2-A705EA16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/>
          <a:lstStyle/>
          <a:p>
            <a:r>
              <a:rPr lang="en-US" sz="2000" dirty="0" err="1"/>
              <a:t>Mengakses</a:t>
            </a:r>
            <a:r>
              <a:rPr lang="en-US" sz="2000" dirty="0"/>
              <a:t> </a:t>
            </a:r>
            <a:r>
              <a:rPr lang="en-US" sz="2000" dirty="0" err="1"/>
              <a:t>Elearning</a:t>
            </a:r>
            <a:endParaRPr lang="en-US" sz="2000" dirty="0"/>
          </a:p>
          <a:p>
            <a:r>
              <a:rPr lang="en-US" sz="2000" dirty="0" err="1"/>
              <a:t>Mengakses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endParaRPr lang="en-US" sz="2000" dirty="0"/>
          </a:p>
          <a:p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Mengikuti</a:t>
            </a:r>
            <a:r>
              <a:rPr lang="en-US" sz="2000" dirty="0"/>
              <a:t> Forum </a:t>
            </a:r>
            <a:r>
              <a:rPr lang="en-US" sz="2000" dirty="0" err="1"/>
              <a:t>Diskusi</a:t>
            </a:r>
            <a:endParaRPr lang="en-US" sz="2000" dirty="0"/>
          </a:p>
          <a:p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/>
              <a:t>Kuis</a:t>
            </a:r>
            <a:endParaRPr lang="en-US" sz="2000" dirty="0"/>
          </a:p>
          <a:p>
            <a:r>
              <a:rPr lang="en-ID" sz="2000" dirty="0" err="1"/>
              <a:t>Mengirim</a:t>
            </a:r>
            <a:r>
              <a:rPr lang="en-ID" sz="2000" dirty="0"/>
              <a:t> </a:t>
            </a:r>
            <a:r>
              <a:rPr lang="en-ID" sz="2000" dirty="0" err="1"/>
              <a:t>pesan</a:t>
            </a:r>
            <a:r>
              <a:rPr lang="en-ID" sz="2000" dirty="0"/>
              <a:t> </a:t>
            </a:r>
            <a:r>
              <a:rPr lang="en-ID" sz="2000" dirty="0" err="1"/>
              <a:t>pribadi</a:t>
            </a:r>
            <a:r>
              <a:rPr lang="en-ID" sz="2000" dirty="0"/>
              <a:t> </a:t>
            </a:r>
          </a:p>
          <a:p>
            <a:r>
              <a:rPr lang="en-US" sz="2000" dirty="0" err="1"/>
              <a:t>Mengikuti</a:t>
            </a:r>
            <a:r>
              <a:rPr lang="en-US" sz="2000" dirty="0"/>
              <a:t> Video </a:t>
            </a:r>
            <a:r>
              <a:rPr lang="en-US" sz="2000" dirty="0" err="1"/>
              <a:t>Converence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4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04E9CA-0B20-407C-9138-B28ABA4A3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376502"/>
            <a:ext cx="10058400" cy="3303559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89B70175-F744-419E-8123-F8A8328D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29" y="3868804"/>
            <a:ext cx="426871" cy="42687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3CAD459-DEE0-4A69-A203-E9AE43A8BE41}"/>
              </a:ext>
            </a:extLst>
          </p:cNvPr>
          <p:cNvSpPr/>
          <p:nvPr/>
        </p:nvSpPr>
        <p:spPr>
          <a:xfrm>
            <a:off x="5365791" y="4295675"/>
            <a:ext cx="1873209" cy="838299"/>
          </a:xfrm>
          <a:prstGeom prst="wedgeRectCallout">
            <a:avLst>
              <a:gd name="adj1" fmla="val -65224"/>
              <a:gd name="adj2" fmla="val 71999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Jika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telah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yakin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atas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jawaban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maka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Kirim</a:t>
            </a:r>
            <a:r>
              <a:rPr lang="en-ID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semua</a:t>
            </a:r>
            <a:r>
              <a:rPr lang="en-ID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ID" sz="11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selesai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AE5208-EA00-4C4F-B186-ED7AA4CF6D66}"/>
              </a:ext>
            </a:extLst>
          </p:cNvPr>
          <p:cNvSpPr/>
          <p:nvPr/>
        </p:nvSpPr>
        <p:spPr>
          <a:xfrm>
            <a:off x="4206699" y="5226277"/>
            <a:ext cx="1159092" cy="26964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80327-ADBB-4081-8DAE-84D97D60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23497"/>
            <a:ext cx="6019800" cy="614706"/>
          </a:xfrm>
        </p:spPr>
        <p:txBody>
          <a:bodyPr>
            <a:normAutofit/>
          </a:bodyPr>
          <a:lstStyle/>
          <a:p>
            <a:r>
              <a:rPr lang="en-ID" sz="2400" dirty="0" err="1"/>
              <a:t>Ringkasan</a:t>
            </a:r>
            <a:r>
              <a:rPr lang="en-ID" sz="2400" dirty="0"/>
              <a:t> </a:t>
            </a:r>
            <a:r>
              <a:rPr lang="en-ID" sz="2400" dirty="0" err="1"/>
              <a:t>hasil</a:t>
            </a:r>
            <a:r>
              <a:rPr lang="en-ID" sz="2400" dirty="0"/>
              <a:t> </a:t>
            </a:r>
            <a:r>
              <a:rPr lang="en-ID" sz="2400" dirty="0" err="1"/>
              <a:t>pengerjaan</a:t>
            </a:r>
            <a:r>
              <a:rPr lang="en-ID" sz="2400" dirty="0"/>
              <a:t> </a:t>
            </a:r>
            <a:r>
              <a:rPr lang="en-ID" sz="2400" dirty="0" err="1"/>
              <a:t>kuis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8240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3CA-2909-45B8-BBEE-50742E2C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879" y="528294"/>
            <a:ext cx="3162096" cy="1371600"/>
          </a:xfrm>
        </p:spPr>
        <p:txBody>
          <a:bodyPr>
            <a:normAutofit/>
          </a:bodyPr>
          <a:lstStyle/>
          <a:p>
            <a:r>
              <a:rPr lang="en-ID" sz="2500" dirty="0"/>
              <a:t>Hasil </a:t>
            </a:r>
            <a:r>
              <a:rPr lang="en-ID" sz="2500" dirty="0" err="1"/>
              <a:t>ujicoba</a:t>
            </a:r>
            <a:r>
              <a:rPr lang="en-ID" sz="2500" dirty="0"/>
              <a:t> </a:t>
            </a:r>
            <a:r>
              <a:rPr lang="en-ID" sz="2500" dirty="0" err="1"/>
              <a:t>kuis</a:t>
            </a:r>
            <a:endParaRPr lang="en-ID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8FD86-4745-4752-9703-56D0A12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44"/>
          <a:stretch/>
        </p:blipFill>
        <p:spPr>
          <a:xfrm>
            <a:off x="941903" y="443998"/>
            <a:ext cx="7021201" cy="5771408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0B3E89EA-291A-49E0-B60A-8F041EF91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33" y="4211804"/>
            <a:ext cx="426871" cy="42687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30DC38F-51B2-4ED2-A61B-D8732266733D}"/>
              </a:ext>
            </a:extLst>
          </p:cNvPr>
          <p:cNvSpPr/>
          <p:nvPr/>
        </p:nvSpPr>
        <p:spPr>
          <a:xfrm>
            <a:off x="6096000" y="4638675"/>
            <a:ext cx="1873209" cy="838299"/>
          </a:xfrm>
          <a:prstGeom prst="wedgeRectCallout">
            <a:avLst>
              <a:gd name="adj1" fmla="val -60648"/>
              <a:gd name="adj2" fmla="val 10495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Inilah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percobaan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kuis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Jika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sudah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selesai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akhiri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Selesai</a:t>
            </a:r>
            <a:r>
              <a:rPr lang="en-ID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meninjau</a:t>
            </a:r>
            <a:endParaRPr lang="en-ID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394B91-569C-4520-8CCC-327A995F7471}"/>
              </a:ext>
            </a:extLst>
          </p:cNvPr>
          <p:cNvSpPr/>
          <p:nvPr/>
        </p:nvSpPr>
        <p:spPr>
          <a:xfrm>
            <a:off x="5273499" y="5856319"/>
            <a:ext cx="1159092" cy="26964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176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1B49-044A-4DFC-B535-C345F0FA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191500" cy="881406"/>
          </a:xfrm>
        </p:spPr>
        <p:txBody>
          <a:bodyPr>
            <a:normAutofit/>
          </a:bodyPr>
          <a:lstStyle/>
          <a:p>
            <a:r>
              <a:rPr lang="en-ID" sz="2800" dirty="0" err="1"/>
              <a:t>Ringkasan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pengerjaan</a:t>
            </a:r>
            <a:r>
              <a:rPr lang="en-ID" sz="2800" dirty="0"/>
              <a:t> </a:t>
            </a:r>
            <a:r>
              <a:rPr lang="en-ID" sz="2800" dirty="0" err="1"/>
              <a:t>kuis</a:t>
            </a:r>
            <a:endParaRPr lang="en-ID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AE9D06-A14A-49E3-A796-99C3CE944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74813"/>
            <a:ext cx="8768092" cy="3849687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142CDA3F-3A04-4C28-B0A1-634DBEF6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33" y="2468729"/>
            <a:ext cx="426871" cy="42687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F511B39-805F-4CB5-822B-BA7F764DE166}"/>
              </a:ext>
            </a:extLst>
          </p:cNvPr>
          <p:cNvSpPr/>
          <p:nvPr/>
        </p:nvSpPr>
        <p:spPr>
          <a:xfrm>
            <a:off x="9334500" y="2895600"/>
            <a:ext cx="1873209" cy="838299"/>
          </a:xfrm>
          <a:prstGeom prst="wedgeRectCallout">
            <a:avLst>
              <a:gd name="adj1" fmla="val -60648"/>
              <a:gd name="adj2" fmla="val 10495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Inilah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ringkasan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pengerjaan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kuis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FEDB308-4A33-4ECD-ACA7-BDF8A4CC964A}"/>
              </a:ext>
            </a:extLst>
          </p:cNvPr>
          <p:cNvSpPr/>
          <p:nvPr/>
        </p:nvSpPr>
        <p:spPr>
          <a:xfrm>
            <a:off x="9334500" y="2895600"/>
            <a:ext cx="1873209" cy="838299"/>
          </a:xfrm>
          <a:prstGeom prst="wedgeRectCallout">
            <a:avLst>
              <a:gd name="adj1" fmla="val -60648"/>
              <a:gd name="adj2" fmla="val 10495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Inilah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ringkasan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pengerjaan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kuis</a:t>
            </a:r>
            <a:r>
              <a:rPr lang="en-ID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ID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013FB37-119A-4E1A-B46E-168746CD7B3D}"/>
              </a:ext>
            </a:extLst>
          </p:cNvPr>
          <p:cNvSpPr/>
          <p:nvPr/>
        </p:nvSpPr>
        <p:spPr>
          <a:xfrm>
            <a:off x="2584491" y="2770882"/>
            <a:ext cx="2069916" cy="515243"/>
          </a:xfrm>
          <a:prstGeom prst="wedgeRectCallout">
            <a:avLst>
              <a:gd name="adj1" fmla="val 20927"/>
              <a:gd name="adj2" fmla="val -9377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Kembali </a:t>
            </a:r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daftar </a:t>
            </a:r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tab </a:t>
            </a:r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Matakuliah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A picture containing sign&#10;&#10;Description automatically generated">
            <a:extLst>
              <a:ext uri="{FF2B5EF4-FFF2-40B4-BE49-F238E27FC236}">
                <a16:creationId xmlns:a16="http://schemas.microsoft.com/office/drawing/2014/main" id="{1C159836-4B87-425D-AA95-31CD5547B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726" y="3285195"/>
            <a:ext cx="286681" cy="2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967A3-FD74-42FE-B704-FBC314295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5400" dirty="0" err="1"/>
              <a:t>Mengirim</a:t>
            </a:r>
            <a:r>
              <a:rPr lang="en-ID" sz="5400" dirty="0"/>
              <a:t> </a:t>
            </a:r>
            <a:r>
              <a:rPr lang="en-ID" sz="5400" dirty="0" err="1"/>
              <a:t>pesan</a:t>
            </a:r>
            <a:r>
              <a:rPr lang="en-ID" sz="5400" dirty="0"/>
              <a:t> </a:t>
            </a:r>
            <a:r>
              <a:rPr lang="en-ID" sz="5400" dirty="0" err="1"/>
              <a:t>pribadi</a:t>
            </a:r>
            <a:r>
              <a:rPr lang="en-ID" sz="5400" dirty="0"/>
              <a:t> </a:t>
            </a:r>
            <a:r>
              <a:rPr lang="en-ID" sz="5400" dirty="0" err="1"/>
              <a:t>atau</a:t>
            </a:r>
            <a:r>
              <a:rPr lang="en-ID" sz="5400" dirty="0"/>
              <a:t>  </a:t>
            </a:r>
            <a:r>
              <a:rPr lang="en-ID" sz="5400" dirty="0" err="1"/>
              <a:t>obrolan</a:t>
            </a:r>
            <a:endParaRPr lang="en-ID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201F5A-5522-4F16-A751-1D3433EC4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282C28B-828A-4659-A66D-220AE00BA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8062177" y="3559988"/>
            <a:ext cx="2893039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A3F2-5575-416B-B80B-9230D5E9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33756"/>
          </a:xfrm>
        </p:spPr>
        <p:txBody>
          <a:bodyPr>
            <a:normAutofit/>
          </a:bodyPr>
          <a:lstStyle/>
          <a:p>
            <a:r>
              <a:rPr lang="en-ID" sz="2500" dirty="0" err="1"/>
              <a:t>Pilih</a:t>
            </a:r>
            <a:r>
              <a:rPr lang="en-ID" sz="2500" dirty="0"/>
              <a:t> </a:t>
            </a:r>
            <a:r>
              <a:rPr lang="en-ID" sz="2500" dirty="0" err="1"/>
              <a:t>matakuliah</a:t>
            </a:r>
            <a:endParaRPr lang="en-ID" sz="2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7AD2C6-E40D-4A11-9744-EE8CD9430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392" y="1276350"/>
            <a:ext cx="8505066" cy="4924425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8174C3D3-32D0-4E42-BF80-192A8E50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58" y="1544804"/>
            <a:ext cx="426871" cy="42687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3E30559-F1CC-44D4-8E64-998C1A23F4CA}"/>
              </a:ext>
            </a:extLst>
          </p:cNvPr>
          <p:cNvSpPr/>
          <p:nvPr/>
        </p:nvSpPr>
        <p:spPr>
          <a:xfrm>
            <a:off x="962025" y="1971675"/>
            <a:ext cx="1873209" cy="838299"/>
          </a:xfrm>
          <a:prstGeom prst="wedgeRectCallout">
            <a:avLst>
              <a:gd name="adj1" fmla="val 79186"/>
              <a:gd name="adj2" fmla="val -17763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icon </a:t>
            </a:r>
            <a:r>
              <a:rPr lang="en-ID" sz="1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Peserta</a:t>
            </a:r>
            <a:endParaRPr lang="en-ID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FCCECD-32E0-4A56-84A7-958C2B6D1CE5}"/>
              </a:ext>
            </a:extLst>
          </p:cNvPr>
          <p:cNvSpPr/>
          <p:nvPr/>
        </p:nvSpPr>
        <p:spPr>
          <a:xfrm>
            <a:off x="3390692" y="2064026"/>
            <a:ext cx="257383" cy="26964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732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F8EC-8FEF-4A7A-923A-BAD9E485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019800" cy="614706"/>
          </a:xfrm>
        </p:spPr>
        <p:txBody>
          <a:bodyPr>
            <a:normAutofit/>
          </a:bodyPr>
          <a:lstStyle/>
          <a:p>
            <a:r>
              <a:rPr lang="en-ID" sz="2400" dirty="0"/>
              <a:t>Daftar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peserta</a:t>
            </a:r>
            <a:r>
              <a:rPr lang="en-ID" sz="2400" dirty="0"/>
              <a:t> </a:t>
            </a:r>
            <a:r>
              <a:rPr lang="en-ID" sz="2400" dirty="0" err="1"/>
              <a:t>matakuliah</a:t>
            </a:r>
            <a:endParaRPr lang="en-ID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8EB37-B1C4-4853-AB70-EFD47DCC1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68" y="1257300"/>
            <a:ext cx="8782295" cy="4629150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9D533A18-979B-413D-B264-F381172B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932" y="2605809"/>
            <a:ext cx="345347" cy="34534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66C16F7-1E6A-4171-8516-0AE65FBDD494}"/>
              </a:ext>
            </a:extLst>
          </p:cNvPr>
          <p:cNvSpPr/>
          <p:nvPr/>
        </p:nvSpPr>
        <p:spPr>
          <a:xfrm>
            <a:off x="1127168" y="3302226"/>
            <a:ext cx="2168482" cy="32840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8B5637B-5D6C-49CB-AEC6-40F710706065}"/>
              </a:ext>
            </a:extLst>
          </p:cNvPr>
          <p:cNvSpPr/>
          <p:nvPr/>
        </p:nvSpPr>
        <p:spPr>
          <a:xfrm>
            <a:off x="3608070" y="2951156"/>
            <a:ext cx="1873209" cy="564943"/>
          </a:xfrm>
          <a:prstGeom prst="wedgeRectCallout">
            <a:avLst>
              <a:gd name="adj1" fmla="val -68783"/>
              <a:gd name="adj2" fmla="val 35640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Cari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nama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mahasiswa</a:t>
            </a:r>
            <a:endParaRPr lang="en-ID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A picture containing sign&#10;&#10;Description automatically generated">
            <a:extLst>
              <a:ext uri="{FF2B5EF4-FFF2-40B4-BE49-F238E27FC236}">
                <a16:creationId xmlns:a16="http://schemas.microsoft.com/office/drawing/2014/main" id="{E47446C3-38C9-45EC-8CEB-E7903E23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20" y="4130805"/>
            <a:ext cx="348615" cy="34861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5E603B7-9EC8-4C70-A816-326B99BEF5B0}"/>
              </a:ext>
            </a:extLst>
          </p:cNvPr>
          <p:cNvSpPr/>
          <p:nvPr/>
        </p:nvSpPr>
        <p:spPr>
          <a:xfrm>
            <a:off x="3295650" y="4479420"/>
            <a:ext cx="870585" cy="614706"/>
          </a:xfrm>
          <a:prstGeom prst="wedgeRectCallout">
            <a:avLst>
              <a:gd name="adj1" fmla="val -67766"/>
              <a:gd name="adj2" fmla="val 48138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pilih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</a:t>
            </a:r>
            <a:r>
              <a:rPr lang="en-ID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daftar</a:t>
            </a:r>
            <a:endParaRPr lang="en-ID" sz="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62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1119-912A-4466-BA9D-EC883941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781675" cy="538506"/>
          </a:xfrm>
        </p:spPr>
        <p:txBody>
          <a:bodyPr>
            <a:normAutofit/>
          </a:bodyPr>
          <a:lstStyle/>
          <a:p>
            <a:r>
              <a:rPr lang="en-ID" sz="2500" dirty="0" err="1"/>
              <a:t>mengirim</a:t>
            </a:r>
            <a:r>
              <a:rPr lang="en-ID" sz="2500" dirty="0"/>
              <a:t> </a:t>
            </a:r>
            <a:r>
              <a:rPr lang="en-ID" sz="2500" dirty="0" err="1"/>
              <a:t>pesan</a:t>
            </a:r>
            <a:r>
              <a:rPr lang="en-ID" sz="2500" dirty="0"/>
              <a:t> / </a:t>
            </a:r>
            <a:r>
              <a:rPr lang="en-ID" sz="2500" dirty="0" err="1"/>
              <a:t>obrolan</a:t>
            </a:r>
            <a:endParaRPr lang="en-ID" sz="25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22EA08-F048-4E2D-B024-997917308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81100"/>
            <a:ext cx="9772650" cy="5114658"/>
          </a:xfrm>
          <a:prstGeom prst="rect">
            <a:avLst/>
          </a:prstGeom>
        </p:spPr>
      </p:pic>
      <p:pic>
        <p:nvPicPr>
          <p:cNvPr id="9" name="Picture 8" descr="A picture containing sign&#10;&#10;Description automatically generated">
            <a:extLst>
              <a:ext uri="{FF2B5EF4-FFF2-40B4-BE49-F238E27FC236}">
                <a16:creationId xmlns:a16="http://schemas.microsoft.com/office/drawing/2014/main" id="{9B0FB963-3585-4617-8C6B-177F0958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3586617"/>
            <a:ext cx="426871" cy="426871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D305A89-B067-4940-B702-2E0CD06949E4}"/>
              </a:ext>
            </a:extLst>
          </p:cNvPr>
          <p:cNvSpPr/>
          <p:nvPr/>
        </p:nvSpPr>
        <p:spPr>
          <a:xfrm>
            <a:off x="2695575" y="4013488"/>
            <a:ext cx="3124200" cy="956807"/>
          </a:xfrm>
          <a:prstGeom prst="wedgeRectCallout">
            <a:avLst>
              <a:gd name="adj1" fmla="val 35965"/>
              <a:gd name="adj2" fmla="val -142749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icon </a:t>
            </a:r>
            <a:r>
              <a:rPr lang="en-ID" sz="1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Pesan</a:t>
            </a:r>
            <a:r>
              <a:rPr lang="en-ID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memulai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percakapan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icon </a:t>
            </a:r>
            <a:r>
              <a:rPr lang="en-ID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to contacts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menambah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pada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dafar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kontak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709C89-9C3A-46C3-921C-024338079087}"/>
              </a:ext>
            </a:extLst>
          </p:cNvPr>
          <p:cNvSpPr/>
          <p:nvPr/>
        </p:nvSpPr>
        <p:spPr>
          <a:xfrm>
            <a:off x="4886324" y="2815047"/>
            <a:ext cx="1714501" cy="328403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CEBF0F3-952D-4204-AF9F-5B3BECAA3A74}"/>
              </a:ext>
            </a:extLst>
          </p:cNvPr>
          <p:cNvSpPr/>
          <p:nvPr/>
        </p:nvSpPr>
        <p:spPr>
          <a:xfrm>
            <a:off x="7343775" y="4598444"/>
            <a:ext cx="3124200" cy="545854"/>
          </a:xfrm>
          <a:prstGeom prst="wedgeRectCallout">
            <a:avLst>
              <a:gd name="adj1" fmla="val 23567"/>
              <a:gd name="adj2" fmla="val 181517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Memulai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mengirim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pesan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obrolan</a:t>
            </a:r>
            <a:endParaRPr lang="en-ID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A picture containing sign&#10;&#10;Description automatically generated">
            <a:extLst>
              <a:ext uri="{FF2B5EF4-FFF2-40B4-BE49-F238E27FC236}">
                <a16:creationId xmlns:a16="http://schemas.microsoft.com/office/drawing/2014/main" id="{FD0DE9EA-8AEB-4FA4-A675-12AB5E74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943" y="4171573"/>
            <a:ext cx="426871" cy="4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5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93720-2815-4153-B6F8-919128136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Video conference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DBF7CF-1B77-4576-B9E6-9ADC09213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elearning.unisbank.ac.id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AA59A4E-E764-4E59-9C44-09CF3BC0A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8062177" y="3559988"/>
            <a:ext cx="2893039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3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0DEA-4FA1-4139-B318-3EC98D90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730343" cy="651816"/>
          </a:xfrm>
        </p:spPr>
        <p:txBody>
          <a:bodyPr>
            <a:normAutofit/>
          </a:bodyPr>
          <a:lstStyle/>
          <a:p>
            <a:r>
              <a:rPr lang="en-ID" sz="2800" dirty="0" err="1"/>
              <a:t>Memulai</a:t>
            </a:r>
            <a:r>
              <a:rPr lang="en-ID" sz="2800" dirty="0"/>
              <a:t> Video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9F6A4-CD21-4AC4-9272-4CF9EE8A6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20" r="37760"/>
          <a:stretch/>
        </p:blipFill>
        <p:spPr>
          <a:xfrm>
            <a:off x="5807034" y="1114044"/>
            <a:ext cx="5318166" cy="4838700"/>
          </a:xfrm>
          <a:prstGeom prst="rect">
            <a:avLst/>
          </a:prstGeom>
        </p:spPr>
      </p:pic>
      <p:pic>
        <p:nvPicPr>
          <p:cNvPr id="5" name="Picture 4" descr="A picture containing sign&#10;&#10;Description automatically generated">
            <a:extLst>
              <a:ext uri="{FF2B5EF4-FFF2-40B4-BE49-F238E27FC236}">
                <a16:creationId xmlns:a16="http://schemas.microsoft.com/office/drawing/2014/main" id="{731AD90C-9C4E-428E-8325-C8E37A7E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97" y="2342205"/>
            <a:ext cx="426871" cy="426871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3886E81-9A7C-4A41-BB1D-6851763A13DC}"/>
              </a:ext>
            </a:extLst>
          </p:cNvPr>
          <p:cNvSpPr/>
          <p:nvPr/>
        </p:nvSpPr>
        <p:spPr>
          <a:xfrm>
            <a:off x="1974768" y="2769076"/>
            <a:ext cx="3124200" cy="956807"/>
          </a:xfrm>
          <a:prstGeom prst="wedgeRectCallout">
            <a:avLst>
              <a:gd name="adj1" fmla="val 86900"/>
              <a:gd name="adj2" fmla="val -52146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Mulai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aktifitas</a:t>
            </a:r>
            <a:r>
              <a:rPr lang="en-ID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Conference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CF6D04-3EEB-4329-B876-C4A29F15C295}"/>
              </a:ext>
            </a:extLst>
          </p:cNvPr>
          <p:cNvSpPr/>
          <p:nvPr/>
        </p:nvSpPr>
        <p:spPr>
          <a:xfrm>
            <a:off x="6541245" y="2440673"/>
            <a:ext cx="1522100" cy="46878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21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B73375-7002-4835-947F-90CBA8425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901" y="2115314"/>
            <a:ext cx="8945299" cy="38496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3B986E-14AA-4BE7-8C0F-6102C0C3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730343" cy="651816"/>
          </a:xfrm>
        </p:spPr>
        <p:txBody>
          <a:bodyPr>
            <a:normAutofit/>
          </a:bodyPr>
          <a:lstStyle/>
          <a:p>
            <a:r>
              <a:rPr lang="en-ID" sz="2800" dirty="0" err="1"/>
              <a:t>Memulai</a:t>
            </a:r>
            <a:r>
              <a:rPr lang="en-ID" sz="2800" dirty="0"/>
              <a:t> Video Conference</a:t>
            </a:r>
          </a:p>
        </p:txBody>
      </p:sp>
      <p:pic>
        <p:nvPicPr>
          <p:cNvPr id="6" name="Picture 5" descr="A picture containing sign&#10;&#10;Description automatically generated">
            <a:extLst>
              <a:ext uri="{FF2B5EF4-FFF2-40B4-BE49-F238E27FC236}">
                <a16:creationId xmlns:a16="http://schemas.microsoft.com/office/drawing/2014/main" id="{EAA04828-8A19-422B-93FA-1BF0D91D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564" y="3615732"/>
            <a:ext cx="426871" cy="426871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C61F5E0-EC47-4874-B55B-02C5B4A15173}"/>
              </a:ext>
            </a:extLst>
          </p:cNvPr>
          <p:cNvSpPr/>
          <p:nvPr/>
        </p:nvSpPr>
        <p:spPr>
          <a:xfrm>
            <a:off x="4326823" y="4040157"/>
            <a:ext cx="1908464" cy="956807"/>
          </a:xfrm>
          <a:prstGeom prst="wedgeRectCallout">
            <a:avLst>
              <a:gd name="adj1" fmla="val -101633"/>
              <a:gd name="adj2" fmla="val 50869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443E8B-A6FF-4A97-8F17-FAF42D0D6309}"/>
              </a:ext>
            </a:extLst>
          </p:cNvPr>
          <p:cNvSpPr/>
          <p:nvPr/>
        </p:nvSpPr>
        <p:spPr>
          <a:xfrm>
            <a:off x="2327564" y="4726379"/>
            <a:ext cx="926275" cy="498764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903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E86F5ED-A9DB-4F5F-8D7A-515E37CBB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7578600" y="3263900"/>
            <a:ext cx="3699000" cy="26098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F37E79-BB17-4C49-8CBB-20C80484C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sz="5400" dirty="0" err="1"/>
              <a:t>Mengakses</a:t>
            </a:r>
            <a:r>
              <a:rPr lang="en-US" sz="5400" dirty="0"/>
              <a:t> e-learning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D22514-52A1-47A9-9EB7-46151DE4F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/>
          <a:lstStyle/>
          <a:p>
            <a:r>
              <a:rPr lang="en-US" dirty="0"/>
              <a:t>elearning.unisbank.ac.id</a:t>
            </a:r>
          </a:p>
        </p:txBody>
      </p:sp>
    </p:spTree>
    <p:extLst>
      <p:ext uri="{BB962C8B-B14F-4D97-AF65-F5344CB8AC3E}">
        <p14:creationId xmlns:p14="http://schemas.microsoft.com/office/powerpoint/2010/main" val="3305000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BA667-E1FA-4857-9910-B8D567DA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981" y="1025049"/>
            <a:ext cx="7511219" cy="49992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53E662-041C-4C89-A6E0-0C20BB34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7814"/>
            <a:ext cx="8730343" cy="651816"/>
          </a:xfrm>
        </p:spPr>
        <p:txBody>
          <a:bodyPr>
            <a:normAutofit/>
          </a:bodyPr>
          <a:lstStyle/>
          <a:p>
            <a:r>
              <a:rPr lang="en-ID" sz="2800" dirty="0" err="1"/>
              <a:t>Memulai</a:t>
            </a:r>
            <a:r>
              <a:rPr lang="en-ID" sz="2800" dirty="0"/>
              <a:t> Video Conference</a:t>
            </a:r>
          </a:p>
        </p:txBody>
      </p:sp>
      <p:pic>
        <p:nvPicPr>
          <p:cNvPr id="6" name="Picture 5" descr="A picture containing sign&#10;&#10;Description automatically generated">
            <a:extLst>
              <a:ext uri="{FF2B5EF4-FFF2-40B4-BE49-F238E27FC236}">
                <a16:creationId xmlns:a16="http://schemas.microsoft.com/office/drawing/2014/main" id="{51D33D09-6C6A-4F77-9E2D-5EBF4FBC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78" y="1454311"/>
            <a:ext cx="426871" cy="426871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01F2A7C-D485-4293-B918-FBC82FBAA21F}"/>
              </a:ext>
            </a:extLst>
          </p:cNvPr>
          <p:cNvSpPr/>
          <p:nvPr/>
        </p:nvSpPr>
        <p:spPr>
          <a:xfrm>
            <a:off x="819397" y="1881182"/>
            <a:ext cx="2438152" cy="1422493"/>
          </a:xfrm>
          <a:prstGeom prst="wedgeRectCallout">
            <a:avLst>
              <a:gd name="adj1" fmla="val 118531"/>
              <a:gd name="adj2" fmla="val -4783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Pilih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device Camera dan Microphone pada Device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anda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Allow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EE8A5-5BBB-40B2-894C-41A8263F63EA}"/>
              </a:ext>
            </a:extLst>
          </p:cNvPr>
          <p:cNvSpPr/>
          <p:nvPr/>
        </p:nvSpPr>
        <p:spPr>
          <a:xfrm>
            <a:off x="4813290" y="1667747"/>
            <a:ext cx="1450276" cy="120597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483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AA1E5D-D9F4-42D7-8CDE-77168592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46" y="1454433"/>
            <a:ext cx="9832636" cy="43514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979C98-68CC-4318-81D0-DAD4F3E91D3E}"/>
              </a:ext>
            </a:extLst>
          </p:cNvPr>
          <p:cNvSpPr txBox="1">
            <a:spLocks/>
          </p:cNvSpPr>
          <p:nvPr/>
        </p:nvSpPr>
        <p:spPr>
          <a:xfrm>
            <a:off x="1066800" y="507814"/>
            <a:ext cx="8730343" cy="651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D" sz="2800" dirty="0" err="1"/>
              <a:t>Memulai</a:t>
            </a:r>
            <a:r>
              <a:rPr lang="en-ID" sz="2800" dirty="0"/>
              <a:t> Video Conference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00DD38-931C-4438-A68F-F7255A1D89FB}"/>
              </a:ext>
            </a:extLst>
          </p:cNvPr>
          <p:cNvSpPr/>
          <p:nvPr/>
        </p:nvSpPr>
        <p:spPr>
          <a:xfrm>
            <a:off x="5709877" y="5051149"/>
            <a:ext cx="437582" cy="45572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C00758-43C5-41D9-8B4C-2F8B895A6D54}"/>
              </a:ext>
            </a:extLst>
          </p:cNvPr>
          <p:cNvSpPr/>
          <p:nvPr/>
        </p:nvSpPr>
        <p:spPr>
          <a:xfrm>
            <a:off x="6546097" y="5051148"/>
            <a:ext cx="437582" cy="45572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 descr="A picture containing sign&#10;&#10;Description automatically generated">
            <a:extLst>
              <a:ext uri="{FF2B5EF4-FFF2-40B4-BE49-F238E27FC236}">
                <a16:creationId xmlns:a16="http://schemas.microsoft.com/office/drawing/2014/main" id="{E6D4B20D-A5A0-4C17-9265-E70807DB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877" y="6038211"/>
            <a:ext cx="336679" cy="336679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7D51FD2-3D84-48E4-878B-316496CB2F7F}"/>
              </a:ext>
            </a:extLst>
          </p:cNvPr>
          <p:cNvSpPr/>
          <p:nvPr/>
        </p:nvSpPr>
        <p:spPr>
          <a:xfrm>
            <a:off x="5090556" y="5669185"/>
            <a:ext cx="2379023" cy="901190"/>
          </a:xfrm>
          <a:prstGeom prst="wedgeRectCallout">
            <a:avLst>
              <a:gd name="adj1" fmla="val -6405"/>
              <a:gd name="adj2" fmla="val -71481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ID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camera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suara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video Anda</a:t>
            </a:r>
            <a:endParaRPr lang="en-ID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85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D428-5268-4528-8FA8-626BC693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camera </a:t>
            </a:r>
            <a:r>
              <a:rPr lang="en-ID" dirty="0" err="1"/>
              <a:t>peserta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5300AC-010A-431A-A88B-0AE368BCB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03738"/>
            <a:ext cx="10058400" cy="3849087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B049299-F9EB-4473-AC23-55455E70C01D}"/>
              </a:ext>
            </a:extLst>
          </p:cNvPr>
          <p:cNvSpPr/>
          <p:nvPr/>
        </p:nvSpPr>
        <p:spPr>
          <a:xfrm>
            <a:off x="7550727" y="4081067"/>
            <a:ext cx="2293917" cy="755410"/>
          </a:xfrm>
          <a:prstGeom prst="wedgeRectCallout">
            <a:avLst>
              <a:gd name="adj1" fmla="val 45384"/>
              <a:gd name="adj2" fmla="val 127567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kotak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empat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melihat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semua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camera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peserta</a:t>
            </a:r>
            <a:endParaRPr lang="en-ID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1BF723-475F-4337-A27C-9D97F9A4A076}"/>
              </a:ext>
            </a:extLst>
          </p:cNvPr>
          <p:cNvSpPr/>
          <p:nvPr/>
        </p:nvSpPr>
        <p:spPr>
          <a:xfrm>
            <a:off x="9844644" y="5450824"/>
            <a:ext cx="437582" cy="45572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2531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2029-A0DA-473D-B17F-A210A6F0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camera </a:t>
            </a:r>
            <a:r>
              <a:rPr lang="en-ID" dirty="0" err="1"/>
              <a:t>peserta</a:t>
            </a:r>
            <a:endParaRPr lang="en-ID" dirty="0"/>
          </a:p>
        </p:txBody>
      </p:sp>
      <p:pic>
        <p:nvPicPr>
          <p:cNvPr id="11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200293-C5EC-408B-B056-E1A883ED8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2" t="26862" r="3382"/>
          <a:stretch/>
        </p:blipFill>
        <p:spPr>
          <a:xfrm>
            <a:off x="763038" y="2014194"/>
            <a:ext cx="10665923" cy="4042221"/>
          </a:xfrm>
        </p:spPr>
      </p:pic>
    </p:spTree>
    <p:extLst>
      <p:ext uri="{BB962C8B-B14F-4D97-AF65-F5344CB8AC3E}">
        <p14:creationId xmlns:p14="http://schemas.microsoft.com/office/powerpoint/2010/main" val="1469631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C97F-1E5E-4D0A-8FD3-9DB58BF4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Berbagi</a:t>
            </a:r>
            <a:r>
              <a:rPr lang="en-ID" dirty="0"/>
              <a:t> </a:t>
            </a:r>
            <a:r>
              <a:rPr lang="en-ID" dirty="0" err="1"/>
              <a:t>Layar</a:t>
            </a:r>
            <a:r>
              <a:rPr lang="en-ID" dirty="0"/>
              <a:t> </a:t>
            </a:r>
            <a:r>
              <a:rPr lang="en-ID" dirty="0" err="1"/>
              <a:t>presentasi</a:t>
            </a:r>
            <a:r>
              <a:rPr lang="en-ID" dirty="0"/>
              <a:t> dg </a:t>
            </a:r>
            <a:r>
              <a:rPr lang="en-ID" dirty="0" err="1"/>
              <a:t>peserta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830A16-41BF-46A2-96AC-A14E43142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BC16612-1AA4-4009-B92E-48C74AA147B5}"/>
              </a:ext>
            </a:extLst>
          </p:cNvPr>
          <p:cNvSpPr/>
          <p:nvPr/>
        </p:nvSpPr>
        <p:spPr>
          <a:xfrm>
            <a:off x="1151906" y="4358244"/>
            <a:ext cx="2293917" cy="755410"/>
          </a:xfrm>
          <a:prstGeom prst="wedgeRectCallout">
            <a:avLst>
              <a:gd name="adj1" fmla="val -38999"/>
              <a:gd name="adj2" fmla="val 100842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berbagi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screen (screen sharing)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mahasiswa</a:t>
            </a:r>
            <a:endParaRPr lang="en-ID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9EAB97-8328-443B-9A7E-5A1E88494570}"/>
              </a:ext>
            </a:extLst>
          </p:cNvPr>
          <p:cNvSpPr/>
          <p:nvPr/>
        </p:nvSpPr>
        <p:spPr>
          <a:xfrm>
            <a:off x="1151906" y="5497017"/>
            <a:ext cx="437582" cy="45572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 descr="A picture containing sign&#10;&#10;Description automatically generated">
            <a:extLst>
              <a:ext uri="{FF2B5EF4-FFF2-40B4-BE49-F238E27FC236}">
                <a16:creationId xmlns:a16="http://schemas.microsoft.com/office/drawing/2014/main" id="{B2EDF2E8-0939-4DA1-BD70-C64968540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44" y="4021565"/>
            <a:ext cx="336679" cy="3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787F-70C4-486D-B91E-3A667D02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Chatroom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peserta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4E299-87FF-4800-9606-39BDFE915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03738"/>
            <a:ext cx="10058400" cy="3849087"/>
          </a:xfrm>
          <a:prstGeom prst="rect">
            <a:avLst/>
          </a:prstGeom>
        </p:spPr>
      </p:pic>
      <p:pic>
        <p:nvPicPr>
          <p:cNvPr id="7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59A2B0D-53D6-4BBD-8B39-4BFF39ACC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3" t="62936" r="76918" b="3395"/>
          <a:stretch/>
        </p:blipFill>
        <p:spPr>
          <a:xfrm>
            <a:off x="1066800" y="3348365"/>
            <a:ext cx="2863932" cy="260446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70212BF-ADEF-4D4E-BF95-7099EA79853D}"/>
              </a:ext>
            </a:extLst>
          </p:cNvPr>
          <p:cNvSpPr/>
          <p:nvPr/>
        </p:nvSpPr>
        <p:spPr>
          <a:xfrm>
            <a:off x="2782194" y="5491912"/>
            <a:ext cx="2293917" cy="755410"/>
          </a:xfrm>
          <a:prstGeom prst="wedgeRectCallout">
            <a:avLst>
              <a:gd name="adj1" fmla="val -66437"/>
              <a:gd name="adj2" fmla="val -28065"/>
            </a:avLst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Untuk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memulai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obrolan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text (chatting)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tombol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</a:t>
            </a:r>
            <a:endParaRPr lang="en-ID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02E9E1-1814-4A3B-8D94-358062949F0D}"/>
              </a:ext>
            </a:extLst>
          </p:cNvPr>
          <p:cNvSpPr/>
          <p:nvPr/>
        </p:nvSpPr>
        <p:spPr>
          <a:xfrm>
            <a:off x="2078182" y="5413890"/>
            <a:ext cx="437582" cy="45572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 descr="A picture containing sign&#10;&#10;Description automatically generated">
            <a:extLst>
              <a:ext uri="{FF2B5EF4-FFF2-40B4-BE49-F238E27FC236}">
                <a16:creationId xmlns:a16="http://schemas.microsoft.com/office/drawing/2014/main" id="{657B227B-3DD0-4993-AE9F-9A77186AE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32" y="5155233"/>
            <a:ext cx="336679" cy="3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5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9FBAC693-D095-4E8B-8661-773AB13C2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47" b="11319"/>
          <a:stretch/>
        </p:blipFill>
        <p:spPr>
          <a:xfrm>
            <a:off x="330199" y="707644"/>
            <a:ext cx="7696201" cy="5660136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E30DC025-D05D-43DD-A7E3-390E7926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sz="2800" b="1" dirty="0"/>
              <a:t>Support Center :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58B5B-1C0E-4499-ACFD-51609A2BC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melalui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sz="1600" u="sng" dirty="0">
                <a:hlinkClick r:id="rId3"/>
              </a:rPr>
              <a:t>tik@edu.unisbank.ac.id</a:t>
            </a:r>
            <a:endParaRPr lang="en-US" sz="1600" u="sng" dirty="0"/>
          </a:p>
          <a:p>
            <a:endParaRPr lang="en-US" sz="1600" u="sng" dirty="0"/>
          </a:p>
          <a:p>
            <a:r>
              <a:rPr lang="en-US" sz="1600" dirty="0"/>
              <a:t>         0857.4070.4343</a:t>
            </a:r>
            <a:endParaRPr lang="en-US" dirty="0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B0D539D0-A3D4-49CB-9AAB-8933598EB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7150" y="3429000"/>
            <a:ext cx="446900" cy="446900"/>
          </a:xfrm>
          <a:prstGeom prst="rect">
            <a:avLst/>
          </a:prstGeom>
        </p:spPr>
      </p:pic>
      <p:pic>
        <p:nvPicPr>
          <p:cNvPr id="9" name="Graphic 8" descr="Smart Phone">
            <a:extLst>
              <a:ext uri="{FF2B5EF4-FFF2-40B4-BE49-F238E27FC236}">
                <a16:creationId xmlns:a16="http://schemas.microsoft.com/office/drawing/2014/main" id="{BB1CB3BE-09C1-4FD6-9F26-55D12CCB2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7150" y="4159171"/>
            <a:ext cx="446900" cy="4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4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A1A648-81FB-4E3E-95E8-6134653FE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90650"/>
            <a:ext cx="9691736" cy="497323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EABC7E1-BCF5-4070-B032-1B057C84E9A9}"/>
              </a:ext>
            </a:extLst>
          </p:cNvPr>
          <p:cNvSpPr/>
          <p:nvPr/>
        </p:nvSpPr>
        <p:spPr>
          <a:xfrm>
            <a:off x="3756033" y="210880"/>
            <a:ext cx="3413418" cy="525923"/>
          </a:xfrm>
          <a:prstGeom prst="wedgeRectCallout">
            <a:avLst>
              <a:gd name="adj1" fmla="val -38094"/>
              <a:gd name="adj2" fmla="val 111732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https://elearning.unisbank.ac.id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FDE008D-F751-4557-BD56-76C77414DA46}"/>
              </a:ext>
            </a:extLst>
          </p:cNvPr>
          <p:cNvSpPr/>
          <p:nvPr/>
        </p:nvSpPr>
        <p:spPr>
          <a:xfrm>
            <a:off x="7906987" y="3860000"/>
            <a:ext cx="3218213" cy="865694"/>
          </a:xfrm>
          <a:prstGeom prst="wedgeRectCallout">
            <a:avLst>
              <a:gd name="adj1" fmla="val 13116"/>
              <a:gd name="adj2" fmla="val -16552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 E-learning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dengan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Account Smart Campus</a:t>
            </a:r>
          </a:p>
        </p:txBody>
      </p:sp>
      <p:pic>
        <p:nvPicPr>
          <p:cNvPr id="10" name="Picture 9" descr="A picture containing sign&#10;&#10;Description automatically generated">
            <a:extLst>
              <a:ext uri="{FF2B5EF4-FFF2-40B4-BE49-F238E27FC236}">
                <a16:creationId xmlns:a16="http://schemas.microsoft.com/office/drawing/2014/main" id="{AD47DE86-B026-4105-98E2-7E7B32F9E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76" y="5107333"/>
            <a:ext cx="604698" cy="6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1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376F-0FA5-47F1-ABFD-6178414A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286500" cy="538506"/>
          </a:xfrm>
        </p:spPr>
        <p:txBody>
          <a:bodyPr anchor="ctr">
            <a:normAutofit/>
          </a:bodyPr>
          <a:lstStyle/>
          <a:p>
            <a:r>
              <a:rPr lang="en-ID" sz="2500" b="1" dirty="0" err="1"/>
              <a:t>Tinjauan</a:t>
            </a:r>
            <a:r>
              <a:rPr lang="en-ID" sz="2500" b="1" dirty="0"/>
              <a:t> </a:t>
            </a:r>
            <a:r>
              <a:rPr lang="en-ID" sz="2500" b="1" dirty="0" err="1"/>
              <a:t>Kuliah</a:t>
            </a:r>
            <a:endParaRPr lang="en-ID" sz="25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5C2CD-DF96-4DC4-BC5F-908330FE0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75" y="1320937"/>
            <a:ext cx="9459182" cy="4989719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BB3D88-47AD-4D83-8678-3D8D2ADE161C}"/>
              </a:ext>
            </a:extLst>
          </p:cNvPr>
          <p:cNvSpPr/>
          <p:nvPr/>
        </p:nvSpPr>
        <p:spPr>
          <a:xfrm>
            <a:off x="1567543" y="3939006"/>
            <a:ext cx="1211283" cy="3598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D54274-ADB2-4BE7-A9F6-92BB39B5D2CF}"/>
              </a:ext>
            </a:extLst>
          </p:cNvPr>
          <p:cNvSpPr/>
          <p:nvPr/>
        </p:nvSpPr>
        <p:spPr>
          <a:xfrm>
            <a:off x="4920918" y="2950103"/>
            <a:ext cx="3218213" cy="865694"/>
          </a:xfrm>
          <a:prstGeom prst="wedgeRectCallout">
            <a:avLst>
              <a:gd name="adj1" fmla="val -58126"/>
              <a:gd name="adj2" fmla="val 15310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Inilah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daftar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Perkuliahan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sedang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berlangsung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semester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</a:t>
            </a:r>
            <a:endParaRPr lang="en-ID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A picture containing sign&#10;&#10;Description automatically generated">
            <a:extLst>
              <a:ext uri="{FF2B5EF4-FFF2-40B4-BE49-F238E27FC236}">
                <a16:creationId xmlns:a16="http://schemas.microsoft.com/office/drawing/2014/main" id="{6BB41AA5-1330-4F9E-87C5-1845C974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090" y="2280062"/>
            <a:ext cx="670042" cy="6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7A554F-B05F-4943-90F4-95B1BCB2F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/>
          <a:lstStyle/>
          <a:p>
            <a:r>
              <a:rPr lang="en-US" dirty="0"/>
              <a:t>MENGAKSES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605FD30-A0CA-487B-886F-CED67427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/>
          <a:lstStyle/>
          <a:p>
            <a:r>
              <a:rPr lang="en-US" dirty="0"/>
              <a:t>elearning.unisbank.ac.id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B875132-BFE6-49ED-9A5A-7913E8AAA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7578600" y="3263900"/>
            <a:ext cx="3699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376F-0FA5-47F1-ABFD-6178414A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286500" cy="538506"/>
          </a:xfrm>
        </p:spPr>
        <p:txBody>
          <a:bodyPr anchor="ctr">
            <a:normAutofit/>
          </a:bodyPr>
          <a:lstStyle/>
          <a:p>
            <a:r>
              <a:rPr lang="en-ID" sz="2500" b="1" dirty="0" err="1"/>
              <a:t>Pilih</a:t>
            </a:r>
            <a:r>
              <a:rPr lang="en-ID" sz="2500" b="1" dirty="0"/>
              <a:t> Mata </a:t>
            </a:r>
            <a:r>
              <a:rPr lang="en-ID" sz="2500" b="1" dirty="0" err="1"/>
              <a:t>Kuliah</a:t>
            </a:r>
            <a:endParaRPr lang="en-ID" sz="25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5C2CD-DF96-4DC4-BC5F-908330FE0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75" y="1320937"/>
            <a:ext cx="9459182" cy="4989719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BB3D88-47AD-4D83-8678-3D8D2ADE161C}"/>
              </a:ext>
            </a:extLst>
          </p:cNvPr>
          <p:cNvSpPr/>
          <p:nvPr/>
        </p:nvSpPr>
        <p:spPr>
          <a:xfrm>
            <a:off x="1567543" y="3939006"/>
            <a:ext cx="1211283" cy="3598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D54274-ADB2-4BE7-A9F6-92BB39B5D2CF}"/>
              </a:ext>
            </a:extLst>
          </p:cNvPr>
          <p:cNvSpPr/>
          <p:nvPr/>
        </p:nvSpPr>
        <p:spPr>
          <a:xfrm>
            <a:off x="4920918" y="2950103"/>
            <a:ext cx="3218213" cy="865694"/>
          </a:xfrm>
          <a:prstGeom prst="wedgeRectCallout">
            <a:avLst>
              <a:gd name="adj1" fmla="val -58126"/>
              <a:gd name="adj2" fmla="val 15310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Inilah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daftar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Perkuliahan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sedang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berlangsung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semester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</a:t>
            </a:r>
            <a:endParaRPr lang="en-ID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A picture containing sign&#10;&#10;Description automatically generated">
            <a:extLst>
              <a:ext uri="{FF2B5EF4-FFF2-40B4-BE49-F238E27FC236}">
                <a16:creationId xmlns:a16="http://schemas.microsoft.com/office/drawing/2014/main" id="{6BB41AA5-1330-4F9E-87C5-1845C974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090" y="2280062"/>
            <a:ext cx="670042" cy="6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2CB686-453A-4266-A036-023F93CC6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5" y="1198275"/>
            <a:ext cx="10676778" cy="519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19140-8874-4D51-BE64-B04AB42C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670300" cy="576606"/>
          </a:xfrm>
        </p:spPr>
        <p:txBody>
          <a:bodyPr anchor="ctr">
            <a:normAutofit/>
          </a:bodyPr>
          <a:lstStyle/>
          <a:p>
            <a:r>
              <a:rPr lang="en-ID" sz="2500" b="1" dirty="0" err="1"/>
              <a:t>Pilih</a:t>
            </a:r>
            <a:r>
              <a:rPr lang="en-ID" sz="2500" b="1" dirty="0"/>
              <a:t> </a:t>
            </a:r>
            <a:r>
              <a:rPr lang="en-ID" sz="2500" b="1" dirty="0" err="1"/>
              <a:t>Matakuliah</a:t>
            </a:r>
            <a:endParaRPr lang="en-ID" sz="2500" b="1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BE533D6-CF7E-4A60-AC64-6FF7BD0D4259}"/>
              </a:ext>
            </a:extLst>
          </p:cNvPr>
          <p:cNvSpPr/>
          <p:nvPr/>
        </p:nvSpPr>
        <p:spPr>
          <a:xfrm>
            <a:off x="5071257" y="3150495"/>
            <a:ext cx="4107911" cy="1254451"/>
          </a:xfrm>
          <a:prstGeom prst="wedgeRectCallout">
            <a:avLst>
              <a:gd name="adj1" fmla="val -51710"/>
              <a:gd name="adj2" fmla="val 102201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</a:t>
            </a:r>
            <a:r>
              <a:rPr lang="en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</a:t>
            </a:r>
            <a:r>
              <a:rPr lang="en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pada </a:t>
            </a:r>
            <a:r>
              <a:rPr lang="en-ID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setiap</a:t>
            </a:r>
            <a:r>
              <a:rPr lang="en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pertemuannya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dapat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berupa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link/URL, file </a:t>
            </a:r>
            <a:r>
              <a:rPr lang="en-ID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presentasi</a:t>
            </a:r>
            <a:r>
              <a:rPr lang="en-I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pdf, video)</a:t>
            </a:r>
          </a:p>
        </p:txBody>
      </p:sp>
      <p:pic>
        <p:nvPicPr>
          <p:cNvPr id="9" name="Picture 8" descr="A picture containing sign&#10;&#10;Description automatically generated">
            <a:extLst>
              <a:ext uri="{FF2B5EF4-FFF2-40B4-BE49-F238E27FC236}">
                <a16:creationId xmlns:a16="http://schemas.microsoft.com/office/drawing/2014/main" id="{832912E2-06C4-4083-AADB-D58FAF01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491" y="2760818"/>
            <a:ext cx="389677" cy="3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27F77AC-6C87-4FCC-B740-FC78843E9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/>
          <a:lstStyle/>
          <a:p>
            <a:r>
              <a:rPr lang="en-US" dirty="0"/>
              <a:t>MENGERJAKAN </a:t>
            </a:r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ACAD54-2BCF-43CB-9BF6-054C9901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/>
          <a:lstStyle/>
          <a:p>
            <a:r>
              <a:rPr lang="en-US" dirty="0"/>
              <a:t>elearning.unisbank.ac.id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7F54FA9-6961-43EF-BB05-B6E41471D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00" b="14445"/>
          <a:stretch/>
        </p:blipFill>
        <p:spPr>
          <a:xfrm>
            <a:off x="7578600" y="3263900"/>
            <a:ext cx="3699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7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16c05727-aa75-4e4a-9b5f-8a80a11658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Widescreen</PresentationFormat>
  <Paragraphs>95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Century Gothic</vt:lpstr>
      <vt:lpstr>Garamond</vt:lpstr>
      <vt:lpstr>SavonVTI</vt:lpstr>
      <vt:lpstr>E-Learning</vt:lpstr>
      <vt:lpstr>How ?</vt:lpstr>
      <vt:lpstr>Mengakses e-learning</vt:lpstr>
      <vt:lpstr>PowerPoint Presentation</vt:lpstr>
      <vt:lpstr>Tinjauan Kuliah</vt:lpstr>
      <vt:lpstr>MENGAKSES materi kuliah</vt:lpstr>
      <vt:lpstr>Pilih Mata Kuliah</vt:lpstr>
      <vt:lpstr>Pilih Matakuliah</vt:lpstr>
      <vt:lpstr>MENGERJAKAN tugas</vt:lpstr>
      <vt:lpstr>Tugas Baru siap dikerjakan Mahasiswa</vt:lpstr>
      <vt:lpstr>Mahasiswa Mengerjakan Tugas</vt:lpstr>
      <vt:lpstr>Mahasiswa mengumpulkan tugas</vt:lpstr>
      <vt:lpstr>Mahasiswa mengumpulkan tugas</vt:lpstr>
      <vt:lpstr>MENGIKUTI forum DISKUSI</vt:lpstr>
      <vt:lpstr>Menyampaikan pendapat/jawaban dalam forum</vt:lpstr>
      <vt:lpstr>Bentuk diskusi dalam forum</vt:lpstr>
      <vt:lpstr>MENGERJAKAN KUIS</vt:lpstr>
      <vt:lpstr>Mengerjakan Kuis</vt:lpstr>
      <vt:lpstr>Mulai Mengerjakan Kuis</vt:lpstr>
      <vt:lpstr>Ringkasan hasil pengerjaan kuis</vt:lpstr>
      <vt:lpstr>Hasil ujicoba kuis</vt:lpstr>
      <vt:lpstr>Ringkasan hasil pengerjaan kuis</vt:lpstr>
      <vt:lpstr>Mengirim pesan pribadi atau  obrolan</vt:lpstr>
      <vt:lpstr>Pilih matakuliah</vt:lpstr>
      <vt:lpstr>Daftar mahasiswa peserta matakuliah</vt:lpstr>
      <vt:lpstr>mengirim pesan / obrolan</vt:lpstr>
      <vt:lpstr>Video conference</vt:lpstr>
      <vt:lpstr>Memulai Video Conference</vt:lpstr>
      <vt:lpstr>Memulai Video Conference</vt:lpstr>
      <vt:lpstr>Memulai Video Conference</vt:lpstr>
      <vt:lpstr>PowerPoint Presentation</vt:lpstr>
      <vt:lpstr>Melihat semua camera peserta</vt:lpstr>
      <vt:lpstr>Melihat semua camera peserta</vt:lpstr>
      <vt:lpstr>Berbagi Layar presentasi dg peserta</vt:lpstr>
      <vt:lpstr>Chatroom dengan peserta</vt:lpstr>
      <vt:lpstr>Support Center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2020-03-17T13:51:26Z</dcterms:created>
  <dcterms:modified xsi:type="dcterms:W3CDTF">2021-09-17T07:27:13Z</dcterms:modified>
</cp:coreProperties>
</file>